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j+qB2/P6IDUcUHiXDVRqPSN7oL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uni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Nunito-italic.fntdata"/><Relationship Id="rId12" Type="http://schemas.openxmlformats.org/officeDocument/2006/relationships/slide" Target="slides/slide8.xml"/><Relationship Id="rId34" Type="http://schemas.openxmlformats.org/officeDocument/2006/relationships/font" Target="fonts/Nunito-bold.fntdata"/><Relationship Id="rId15" Type="http://schemas.openxmlformats.org/officeDocument/2006/relationships/slide" Target="slides/slide11.xml"/><Relationship Id="rId37" Type="http://schemas.openxmlformats.org/officeDocument/2006/relationships/font" Target="fonts/OpenSansLight-regular.fntdata"/><Relationship Id="rId14" Type="http://schemas.openxmlformats.org/officeDocument/2006/relationships/slide" Target="slides/slide10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titolo">
  <p:cSld name="1_Diapositiva titolo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11" name="Google Shape;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30"/>
          <p:cNvCxnSpPr/>
          <p:nvPr/>
        </p:nvCxnSpPr>
        <p:spPr>
          <a:xfrm>
            <a:off x="1222568" y="1758073"/>
            <a:ext cx="0" cy="2424928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078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" name="Google Shape;13;p30"/>
          <p:cNvCxnSpPr/>
          <p:nvPr/>
        </p:nvCxnSpPr>
        <p:spPr>
          <a:xfrm rot="10800000">
            <a:off x="991022" y="4077752"/>
            <a:ext cx="7006189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0784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" name="Google Shape;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6145" y="5238855"/>
            <a:ext cx="748246" cy="1185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 txBox="1"/>
          <p:nvPr>
            <p:ph type="title"/>
          </p:nvPr>
        </p:nvSpPr>
        <p:spPr>
          <a:xfrm>
            <a:off x="2354125" y="2646941"/>
            <a:ext cx="59932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b="1" i="0" sz="5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30"/>
          <p:cNvSpPr txBox="1"/>
          <p:nvPr>
            <p:ph idx="1" type="body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Courier New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0"/>
          <p:cNvSpPr txBox="1"/>
          <p:nvPr>
            <p:ph idx="2" type="body"/>
          </p:nvPr>
        </p:nvSpPr>
        <p:spPr>
          <a:xfrm>
            <a:off x="2346586" y="4830198"/>
            <a:ext cx="600075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urier New"/>
              <a:buNone/>
              <a:defRPr b="0" i="0" sz="1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0"/>
          <p:cNvSpPr txBox="1"/>
          <p:nvPr/>
        </p:nvSpPr>
        <p:spPr>
          <a:xfrm>
            <a:off x="5260311" y="205991"/>
            <a:ext cx="34214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Dipartimento di Ingegneria e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Scienze dell’Informazione e Matematica</a:t>
            </a:r>
            <a:endParaRPr/>
          </a:p>
        </p:txBody>
      </p:sp>
      <p:sp>
        <p:nvSpPr>
          <p:cNvPr id="19" name="Google Shape;19;p30"/>
          <p:cNvSpPr txBox="1"/>
          <p:nvPr/>
        </p:nvSpPr>
        <p:spPr>
          <a:xfrm>
            <a:off x="5584055" y="1378025"/>
            <a:ext cx="34214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Corso di Laurea Magistrale in Informatica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>
  <p:cSld name="Titolo e contenu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/>
          <p:nvPr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532982" y="333556"/>
            <a:ext cx="449002" cy="32987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1"/>
          <p:cNvSpPr txBox="1"/>
          <p:nvPr/>
        </p:nvSpPr>
        <p:spPr>
          <a:xfrm>
            <a:off x="8560071" y="313829"/>
            <a:ext cx="449002" cy="369332"/>
          </a:xfrm>
          <a:prstGeom prst="rect">
            <a:avLst/>
          </a:prstGeom>
          <a:noFill/>
          <a:ln>
            <a:noFill/>
          </a:ln>
          <a:effectLst>
            <a:outerShdw blurRad="57785" algn="ctr" dir="3180000" dist="3302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Google Shape;24;p31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2800"/>
              <a:buFont typeface="Courier New"/>
              <a:buChar char="•"/>
              <a:defRPr b="0" i="0" sz="2800" u="none" cap="none" strike="noStrike">
                <a:solidFill>
                  <a:srgbClr val="3F3F3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◦"/>
              <a:defRPr b="0" i="0" sz="2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・"/>
              <a:defRPr b="0" i="0" sz="16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1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  <a:defRPr b="1" i="0" sz="2800" u="none" cap="none" strike="noStrike">
                <a:solidFill>
                  <a:srgbClr val="094F6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130854" y="604267"/>
            <a:ext cx="80994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40"/>
              <a:buFont typeface="Courier New"/>
              <a:buNone/>
              <a:defRPr b="0" i="0" sz="2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1"/>
          <p:cNvSpPr/>
          <p:nvPr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31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Courier New"/>
              <a:buNone/>
              <a:defRPr b="0" i="0" sz="10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1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  <a:defRPr b="0" i="0" sz="1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0" name="Google Shape;30;p31"/>
          <p:cNvGrpSpPr/>
          <p:nvPr/>
        </p:nvGrpSpPr>
        <p:grpSpPr>
          <a:xfrm>
            <a:off x="6094898" y="6229489"/>
            <a:ext cx="619300" cy="619300"/>
            <a:chOff x="6094898" y="6229489"/>
            <a:chExt cx="619300" cy="619300"/>
          </a:xfrm>
        </p:grpSpPr>
        <p:sp>
          <p:nvSpPr>
            <p:cNvPr id="31" name="Google Shape;31;p31"/>
            <p:cNvSpPr/>
            <p:nvPr/>
          </p:nvSpPr>
          <p:spPr>
            <a:xfrm rot="-5400000">
              <a:off x="6284439" y="6632556"/>
              <a:ext cx="190918" cy="19091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 rot="-8100000">
              <a:off x="6106966" y="6398810"/>
              <a:ext cx="595165" cy="2806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390734" y="6058224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buClr>
                <a:schemeClr val="dk1"/>
              </a:buClr>
              <a:buSzPts val="1800"/>
              <a:buFont typeface="Calibri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144484" y="2387068"/>
            <a:ext cx="8520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 Supporting Ethical Decisions in Connected and Autonomous Vehicle Scenarios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6165137" y="4611668"/>
            <a:ext cx="21822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Shreyas Setlur Arun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Matricola:267360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8390734" y="540091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3141023" y="3711136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Shreyas Setlur Arun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Matricola: 267360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2832265" y="4242336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Relatore: Prof. Paola Inverardi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Component Diagram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0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00" y="1992501"/>
            <a:ext cx="7589876" cy="37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1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51" y="1341912"/>
            <a:ext cx="8099425" cy="4838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/>
        </p:nvSpPr>
        <p:spPr>
          <a:xfrm>
            <a:off x="6673932" y="6180892"/>
            <a:ext cx="2265502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compenets inspired from J. Cámara, H. Muccini, and K. Vaidhyanathan. Quantitative verification-aided machine learning: A tandem approach for architecting self-adaptive iot systems. In 2020 IEEE International Conference on Software Architecture (ICSA), pages 11–22. IEEE, 2020.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Sequence Diagrams - Car A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Diagram&#10;&#10;Description automatically generated"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1596145"/>
            <a:ext cx="7062651" cy="353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Sequence Diagram - Car B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Diagram&#10;&#10;Description automatically generated"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163" y="1766824"/>
            <a:ext cx="7564571" cy="403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Open Sans"/>
              <a:buNone/>
            </a:pPr>
            <a:r>
              <a:rPr lang="en-GB" sz="3100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Sequence Diagram - Car B ( Not satisfying ethical priorities)</a:t>
            </a:r>
            <a:endParaRPr sz="3100"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ct val="100000"/>
              <a:buFont typeface="Open Sans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Diagram&#10;&#10;Description automatically generated" id="144" name="Google Shape;1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944" y="1365504"/>
            <a:ext cx="7693152" cy="45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When an unknown priority request is raised the knowledge base of the ethical engine of the car is updated and the request is given a default priority of level 3. The priority level of the request can be updated at a later stage.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2" marL="9032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incoming messages are sent to passenger B when it matches the priority level set by them.</a:t>
            </a:r>
            <a:endParaRPr/>
          </a:p>
          <a:p>
            <a:pPr indent="-317500" lvl="2" marL="9032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outgoing messages have a priority set by passenger A before the message is sent. 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priorities of the passenger can be set based on their health status from previous records.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i="1"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Role of MAPE - 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MAPE-K loop plays a huge role in design of adaptable software systems for the following reasons: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Maintaining the capability to adapt the functionality according to changes in the environment.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Adapts behavioural changes with respect the security of the system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able to maintain a large, complex system taking decisions at run time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Interact with several components and make a decision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Able to enhance security aspects of the design and deployed systems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99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Scenarios and Role of MAPE-K loop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5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Diagrams - Messaging Interface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900052"/>
            <a:ext cx="4297125" cy="28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573" y="1900052"/>
            <a:ext cx="3944050" cy="281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894750" y="5264909"/>
            <a:ext cx="73545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messaging interface of passenger A is sending the message in this scenario. There is a syntactic check in both the diagrams.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 - Decision Preprocessor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17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795" y="1436914"/>
            <a:ext cx="5504955" cy="322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92600" y="4960225"/>
            <a:ext cx="8158800" cy="1600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decision preprocessor behavior is the same in the case of both sending a message as well as receiving a message. It receives a message from the messaging interface for preprocessing. It does the semantic error checking.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Diagrams - Ethical Decision Analyzer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8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364" y="1496291"/>
            <a:ext cx="4867275" cy="31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662150" y="4830150"/>
            <a:ext cx="77286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ethical decision analyzer plays a major role in the receiving scenarios. It analyses whether the message is an ethical message.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99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 - Decision Selector and Verifier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19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6" y="1694576"/>
            <a:ext cx="7562851" cy="33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81225" y="5128400"/>
            <a:ext cx="76722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ethical decision selector plays an important role in sending scenarios. It helps in selecting the right priority for the request and then verifies it.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- VANETs, ITS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Ethics - Hard and Soft Ethics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Simulation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Conclusion and Future Work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</a:pPr>
            <a:r>
              <a:rPr lang="en-GB"/>
              <a:t>Agenda</a:t>
            </a:r>
            <a:endParaRPr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Vehicular Ad Hoc Network - an overview | ScienceDirect Topics" id="50" name="Google Shape;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0134" y="3725928"/>
            <a:ext cx="2914815" cy="235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99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 - Decision Executor &amp; Messaging Application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0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26" y="1389413"/>
            <a:ext cx="7263500" cy="347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307425" y="4949425"/>
            <a:ext cx="7969500" cy="1600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ethical decision executor consists of a trigger and a messaging application. The trigger is activated when the message is to be sent over the public network. The ethical messenger send the request over the network.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99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State Diagram - Message Display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1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650" y="1436915"/>
            <a:ext cx="6531424" cy="35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622800" y="5086700"/>
            <a:ext cx="78984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passenger is displayed the message by the ethical messenger in case it satisfies the ethical priorities set by him/ her.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</a:pPr>
            <a:r>
              <a:rPr lang="en-GB"/>
              <a:t>ETSI Standard DENM Messaging</a:t>
            </a:r>
            <a:endParaRPr>
              <a:solidFill>
                <a:srgbClr val="2424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2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34296"/>
            <a:ext cx="8338726" cy="2709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2969400" y="6111137"/>
            <a:ext cx="34368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source: ETSI Standard Document 2020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200818" y="1207690"/>
            <a:ext cx="4976823" cy="48249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goal of the simulation is to integrate ethical communication with the present state of art infrastructure used in communication between cars, humans and other roadside infrastructure.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simulation environment consisted of the following components: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Artery Software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ASUS laptop - N76V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Ubuntu Operating System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OMNET++, VEINS and SUMO simulators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Programming language used: C++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Simulation 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3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picture containing text, monitor, indoor, electronics&#10;&#10;Description automatically generated"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446" y="1782344"/>
            <a:ext cx="3470988" cy="31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Times New Roman"/>
              <a:buNone/>
            </a:pPr>
            <a:r>
              <a:rPr lang="en-GB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Video</a:t>
            </a:r>
            <a:endParaRPr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4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r>
              <a:t/>
            </a:r>
            <a:endParaRPr/>
          </a:p>
        </p:txBody>
      </p:sp>
      <p:pic>
        <p:nvPicPr>
          <p:cNvPr descr="WhatsApp Video 2021-10-19 at 10.11.12 AM.mp4"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50" y="1831405"/>
            <a:ext cx="7207664" cy="3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sz="2000">
                <a:solidFill>
                  <a:srgbClr val="06080A"/>
                </a:solidFill>
                <a:latin typeface="Open Sans"/>
                <a:ea typeface="Open Sans"/>
                <a:cs typeface="Open Sans"/>
                <a:sym typeface="Open Sans"/>
              </a:rPr>
              <a:t>The major goal of this simulation of integrating ethical messages with existing infrastructure was feasible.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sz="2000">
                <a:solidFill>
                  <a:srgbClr val="06080A"/>
                </a:solidFill>
                <a:latin typeface="Open Sans"/>
                <a:ea typeface="Open Sans"/>
                <a:cs typeface="Open Sans"/>
                <a:sym typeface="Open Sans"/>
              </a:rPr>
              <a:t>Different levels of priorities were assigned to the cars and the communication between them was possible through radio wave mechanism.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sz="2000">
                <a:solidFill>
                  <a:srgbClr val="06080A"/>
                </a:solidFill>
                <a:latin typeface="Open Sans"/>
                <a:ea typeface="Open Sans"/>
                <a:cs typeface="Open Sans"/>
                <a:sym typeface="Open Sans"/>
              </a:rPr>
              <a:t>The distance range is measured to be 500 meters.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sz="2000">
                <a:solidFill>
                  <a:srgbClr val="06080A"/>
                </a:solidFill>
                <a:latin typeface="Open Sans"/>
                <a:ea typeface="Open Sans"/>
                <a:cs typeface="Open Sans"/>
                <a:sym typeface="Open Sans"/>
              </a:rPr>
              <a:t>Simulation of cars being able to communicate with each other was possible using the DENM messaging pattern.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GB" sz="2000">
                <a:solidFill>
                  <a:srgbClr val="06080A"/>
                </a:solidFill>
                <a:latin typeface="Open Sans"/>
                <a:ea typeface="Open Sans"/>
                <a:cs typeface="Open Sans"/>
                <a:sym typeface="Open Sans"/>
              </a:rPr>
              <a:t>Different infrastructure communication is possible with the software. However, car to car and car to infrastructure was explored.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 sz="2000">
              <a:solidFill>
                <a:srgbClr val="0608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5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5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learning’s from this research work are as follows: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opportunity to explore the open source vehicle communication simulator.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Interaction with web based or android based system was not supported in the current version of software.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Various plugins were experimented with to install the packages.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Libraries that support the software were not easily accessible and took a lot of time to install initially.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Got several opportunities to interact with industrial experts through seminars and workshops.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capabilities of the messaging system to be explored with various technologies.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800"/>
              <a:buFont typeface="Open Sans"/>
              <a:buChar char="•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real time implementation with web based interfaces is to be explored.</a:t>
            </a:r>
            <a:endParaRPr/>
          </a:p>
        </p:txBody>
      </p:sp>
      <p:sp>
        <p:nvSpPr>
          <p:cNvPr id="246" name="Google Shape;246;p26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Conclusion and Future Work 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26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4605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[1] M. Autili, D. D. Ruscio, P. Inverardi, P. Pelliccione, and M. Tivoli. A software exoskeleton to protect and support citizen’s ethics and privacy in the digital world. IEEE Access, 7:62011– 62021, 2019.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[2] J. Cámara, H. Muccini, and K. Vaidhyanathan. Quantitative verification-aided machine learning: A tandem approach for architecting self-adaptive iot systems. In 2020 IEEE International Conference on Software Architecture (ICSA), pages 11–22. IEEE, 2020.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[3] A. Djajadi and R. J. Putra. Inter-cars safety communication system based on android smartphone. In 2014 IEEE Conference on Open Systems (ICOS), pages 12–17. IEEE, 2014.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[4] D. Eckhoff, N. Sofra, and R. German. A performance study of cooperative awareness in etsi its g5 and ieee wave. In 2013 10th Annual Conference on Wireless On-demand Network Systems and Services (WONS), pages 196–200. IEEE, 2013.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[5] L. Floridi. Soft ethics and the governance of the digital. Philosophy &amp; Technology, 31(1):1–8, 2018.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[6] M. Fowler. UML Distilled. Booch Jabcon Rambaugh, 2003.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[7] N. J. Goodall. Ethical decision making during automated vehicle crashes. Transportation Research Record, 2424(1):58–65, 2014.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[8] P. Inverardi. The european perspective on responsible computing. Commun. ACM, 62(4):64– 64, Mar. 2019.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[9] B. Kovacevic, M. Kovacevic, T. Maruna, and D. Rapic. Android4auto: A proposal for integration of android in vehicle infotainment systems. In 2016 IEEE International Conference on Consumer Electronics (ICCE), pages 99–100. IEEE, 2016.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[10] C. Obermaier, R. Riebl, and C. Facchi. Dynamic scenario control for vanet simulations. In 2017 5th IEEE International Conference on Models and Technologies for Intelligent Transportation Systems (MT-ITS), pages 681–686. IEEE, 2017.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[11] R. S. Raw, M. Kumar, and N. Singh. Security challenges, issues and their solutions for vanet. International journal of network security &amp; its applications, 5(5):95, 2013.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[12] R. Riebl. Artery framework. http://artery.v2x-research.eu/. Accessed: 2021-10-08.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[13] R. Silva and R. Iqbal. Ethical implications of social internet of vehicles systems. IEEE Internet of Things Journal, 6(1):517–531, 2018.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rPr lang="en-GB" sz="1240">
                <a:solidFill>
                  <a:schemeClr val="dk1"/>
                </a:solidFill>
              </a:rPr>
              <a:t>[14] A. Taeihagh and H. S. M. Lim. Governing autonomous vehicles: emerging responses for safety, liability, privacy, cybersecurity, and industry risks. Transport reviews, 39(1):103–128, 2019.</a:t>
            </a:r>
            <a:endParaRPr sz="1240"/>
          </a:p>
          <a:p>
            <a:pPr indent="0" lvl="0" marL="1460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 sz="1240">
              <a:solidFill>
                <a:schemeClr val="dk1"/>
              </a:solidFill>
            </a:endParaRPr>
          </a:p>
          <a:p>
            <a:pPr indent="-340360" lvl="0" marL="4445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1540"/>
              <a:buFont typeface="Open Sans Light"/>
              <a:buNone/>
            </a:pPr>
            <a:r>
              <a:t/>
            </a:r>
            <a:endParaRPr sz="1240">
              <a:solidFill>
                <a:schemeClr val="dk1"/>
              </a:solidFill>
            </a:endParaRPr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000"/>
              <a:buFont typeface="Times"/>
              <a:buNone/>
            </a:pPr>
            <a:r>
              <a:rPr lang="en-GB" sz="2000">
                <a:solidFill>
                  <a:srgbClr val="06080A"/>
                </a:solidFill>
                <a:latin typeface="Times"/>
                <a:ea typeface="Times"/>
                <a:cs typeface="Times"/>
                <a:sym typeface="Times"/>
              </a:rPr>
              <a:t>References</a:t>
            </a:r>
            <a:endParaRPr/>
          </a:p>
        </p:txBody>
      </p:sp>
      <p:sp>
        <p:nvSpPr>
          <p:cNvPr id="255" name="Google Shape;255;p27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l Thank You Clipart, HD Png Download , Transparent Png Image - PNGitem"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06" y="1651000"/>
            <a:ext cx="6739294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</a:pPr>
            <a:r>
              <a:rPr lang="en-GB"/>
              <a:t>VANETS</a:t>
            </a:r>
            <a:endParaRPr>
              <a:solidFill>
                <a:srgbClr val="2424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76" y="1686296"/>
            <a:ext cx="3390401" cy="349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400" y="1686296"/>
            <a:ext cx="4111900" cy="341992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 txBox="1"/>
          <p:nvPr/>
        </p:nvSpPr>
        <p:spPr>
          <a:xfrm>
            <a:off x="1045650" y="5793133"/>
            <a:ext cx="70527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Ali, Ghulam, et al. "IoT based smart parking system using deep long short memory network." </a:t>
            </a:r>
            <a:r>
              <a:rPr i="1"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9.10 (2020): 1696.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</a:pPr>
            <a:r>
              <a:rPr lang="en-GB"/>
              <a:t>Intelligent Transport Systems</a:t>
            </a:r>
            <a:endParaRPr>
              <a:solidFill>
                <a:srgbClr val="2424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26" y="2099200"/>
            <a:ext cx="4638675" cy="28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 txBox="1"/>
          <p:nvPr/>
        </p:nvSpPr>
        <p:spPr>
          <a:xfrm>
            <a:off x="5442158" y="1490023"/>
            <a:ext cx="3327600" cy="46320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ITS Domain: All elements of ITSC which are specified in ITS/ITSC standards.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Generic Domain: Other elements used for ITS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Factors affecting ITS standards: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0" i="0" lang="en-GB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Mobility of ITS stations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0" i="0" lang="en-GB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 technology resources like Internet, Bluetooth etc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0" i="0" lang="en-GB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needs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0" i="0" lang="en-GB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Potential support for interaction with other applications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2057401" y="6261441"/>
            <a:ext cx="46386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ETSI Standards 2020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Ethics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5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823" y="1115972"/>
            <a:ext cx="3781264" cy="30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 txBox="1"/>
          <p:nvPr/>
        </p:nvSpPr>
        <p:spPr>
          <a:xfrm>
            <a:off x="1030786" y="6047574"/>
            <a:ext cx="78048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M. Autili, D. D. Ruscio, P. Inverardi, P. Pelliccione, and M. Tivoli. A software exoskeleton to protect and support citizen’s ethics and privacy in the digital world. IEEE Access, 7:62011– 62021, 2019.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475012" y="1365662"/>
            <a:ext cx="4322619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Hard-Ethics: Digital ethics defined and modulated by legislation.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GB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Soft-Ethics: Digital ethics which are moral decisions over and above the existing regulation, without trying to bypass or change the hard ethics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gure1" id="77" name="Google Shape;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763" y="4044295"/>
            <a:ext cx="3280971" cy="184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44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C79"/>
              </a:buClr>
              <a:buSzPts val="2500"/>
              <a:buFont typeface="Open Sans"/>
              <a:buChar char="•"/>
            </a:pPr>
            <a:r>
              <a:rPr lang="en-GB" sz="2500">
                <a:latin typeface="Open Sans"/>
                <a:ea typeface="Open Sans"/>
                <a:cs typeface="Open Sans"/>
                <a:sym typeface="Open Sans"/>
              </a:rPr>
              <a:t>What is the kind of architecture which might support ethical messaging services?</a:t>
            </a:r>
            <a:endParaRPr/>
          </a:p>
          <a:p>
            <a:pPr indent="-4381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2500"/>
              <a:buFont typeface="Open Sans"/>
              <a:buChar char="•"/>
            </a:pPr>
            <a:r>
              <a:rPr lang="en-GB" sz="2500">
                <a:latin typeface="Open Sans"/>
                <a:ea typeface="Open Sans"/>
                <a:cs typeface="Open Sans"/>
                <a:sym typeface="Open Sans"/>
              </a:rPr>
              <a:t> What are the categories of ethical content that can be transmitted?</a:t>
            </a:r>
            <a:endParaRPr/>
          </a:p>
          <a:p>
            <a:pPr indent="0" lvl="0" marL="6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60350" lvl="0" marL="444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5C79"/>
              </a:buClr>
              <a:buSzPts val="2800"/>
              <a:buFont typeface="Open Sans Light"/>
              <a:buNone/>
            </a:pPr>
            <a:r>
              <a:t/>
            </a:r>
            <a:endParaRPr/>
          </a:p>
          <a:p>
            <a:pPr indent="0" lvl="0" marL="6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D"/>
              </a:buClr>
              <a:buSzPts val="2800"/>
              <a:buFont typeface="Open Sans"/>
              <a:buNone/>
            </a:pPr>
            <a:r>
              <a:rPr lang="en-GB"/>
              <a:t>Research Questions</a:t>
            </a:r>
            <a:endParaRPr/>
          </a:p>
        </p:txBody>
      </p:sp>
      <p:pic>
        <p:nvPicPr>
          <p:cNvPr descr="NERA: A new and efficient RSU based authentication scheme for VANETs |  SpringerLink" id="84" name="Google Shape;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052" y="2740404"/>
            <a:ext cx="5097895" cy="372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Setting: A parking lot in a big mall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Resource contention: Two autonomous connected vehicles (named A and B hereafter), with one passenger each, are competing for the same parking lot. Passenger of vehicle A is pregnant.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Context: A and B are rented vehicles, therefore, they are multi-user and have a default ethics that determines their decisions. 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i="1" lang="en-GB" sz="2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 b="1" i="1" sz="2500" u="sng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Propose an architecture which depicts the ethical decision making mechanisms along with messaging to other vehicles. 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7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Use Case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7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smart parking system is considered as a black box.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Infrastructure for the road side communication is already installed.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in the cars are able to connect with each other through a messaging medium of the cars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Failures in communication are not considered in the scope of the project.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communication channel is established for communication between the vehicles.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8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Assumptions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8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passenger can set the priority in the ethical engine through the user interface. There can be 3 levels of priorities namely: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Level 1 : Critical priority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Level 2: Important priority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Level 3: Normal priority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❖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Critical priority: Disorders like heart ailment, accident related issues, blood loss issues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❖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Important priority: Old age issues, physically handicapped, mentally handicapped, pregnancy </a:t>
            </a:r>
            <a:endParaRPr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❖"/>
            </a:pPr>
            <a:r>
              <a:rPr lang="en-GB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 priority: All other ailments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9"/>
          <p:cNvSpPr txBox="1"/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Open Sans"/>
              <a:buNone/>
            </a:pPr>
            <a:r>
              <a:rPr lang="en-GB">
                <a:solidFill>
                  <a:srgbClr val="2F5496"/>
                </a:solidFill>
                <a:latin typeface="Open Sans"/>
                <a:ea typeface="Open Sans"/>
                <a:cs typeface="Open Sans"/>
                <a:sym typeface="Open Sans"/>
              </a:rPr>
              <a:t>Priorities</a:t>
            </a:r>
            <a:endParaRPr>
              <a:solidFill>
                <a:srgbClr val="2F54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/>
          <p:nvPr>
            <p:ph idx="3" type="body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60000"/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 txBox="1"/>
          <p:nvPr>
            <p:ph idx="4" type="body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020 DISIM v2.1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2021-03-19T17:36:19Z</dcterms:created>
  <dc:creator>Henry Muccini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